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2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0B98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effectLst>
                  <a:glow rad="127000">
                    <a:schemeClr val="tx2"/>
                  </a:glow>
                </a:effectLst>
              </a:rPr>
              <a:t>Nieodpłatna pomoc prawna</a:t>
            </a:r>
            <a:endParaRPr lang="pl-PL" dirty="0">
              <a:solidFill>
                <a:schemeClr val="bg2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Podstawa prawna : </a:t>
            </a:r>
            <a:r>
              <a:rPr lang="pl-PL" dirty="0" smtClean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Ustawa z </a:t>
            </a:r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dnia 5 sierpnia 2015 r.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o nieodpłatnej pomocy prawnej, nieodpłatnym poradnictwie obywatelskim oraz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edukacji prawnej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15128" y="5564068"/>
            <a:ext cx="58166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czarnkowsko-trzcianecki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894" y="6039777"/>
            <a:ext cx="2072506" cy="8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Jaka jest kolejność udzielania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Udzielanie nieodpłatnej pomocy </a:t>
            </a:r>
            <a:r>
              <a:rPr lang="pl-PL" dirty="0" smtClean="0"/>
              <a:t>odbywa </a:t>
            </a:r>
            <a:r>
              <a:rPr lang="pl-PL" dirty="0"/>
              <a:t>się według kolejności zgłoszeń po </a:t>
            </a:r>
            <a:r>
              <a:rPr lang="pl-PL" dirty="0" smtClean="0"/>
              <a:t>umówieniu terminu </a:t>
            </a:r>
            <a:r>
              <a:rPr lang="pl-PL" dirty="0"/>
              <a:t>wizyty. </a:t>
            </a:r>
            <a:endParaRPr lang="pl-PL" dirty="0" smtClean="0"/>
          </a:p>
          <a:p>
            <a:r>
              <a:rPr lang="pl-PL" dirty="0" smtClean="0"/>
              <a:t>Może to ulegać zmianie, jeśli idą za tym ważne powody </a:t>
            </a:r>
          </a:p>
          <a:p>
            <a:r>
              <a:rPr lang="pl-PL" dirty="0" smtClean="0"/>
              <a:t>Kobiety w ciąży otrzymują porady poza kolejnością zgłoszeń.</a:t>
            </a:r>
          </a:p>
          <a:p>
            <a:r>
              <a:rPr lang="pl-PL" dirty="0" smtClean="0"/>
              <a:t>Prowadząc rejestracje zgłoszeń osoby za to odpowiedzialne powinny dostosować liczbę zgłoszeń do godzin dyżurów w punktach.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54" y="4229100"/>
            <a:ext cx="3630846" cy="2413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9" y="574569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 zajmuje się listą placówek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Listę punktów nieodpłatnej pomocy prawnej aktualizuje i publikuje </a:t>
            </a:r>
            <a:r>
              <a:rPr lang="pl-PL" b="1" dirty="0" smtClean="0"/>
              <a:t>starosta powiatu.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Dlaczego jest to istotne?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Ta lista wskazuje punkty i godziny dyżurów działania tych punktów oraz ich specjalizacje, jeśli została ona określona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Zawiera informacje na temat dokonywania zgłoszeń oraz numery telefonów, dzięki którym można te zgłoszenia dokonać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Informacje umożliwiające dokonywanie </a:t>
            </a:r>
            <a:r>
              <a:rPr lang="pl-PL" dirty="0"/>
              <a:t>zgłoszeń za pośrednictwem środków komunikacji elektronicznej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75" y="573795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4087" y="564462"/>
            <a:ext cx="6803136" cy="1255872"/>
          </a:xfrm>
        </p:spPr>
        <p:txBody>
          <a:bodyPr>
            <a:normAutofit/>
          </a:bodyPr>
          <a:lstStyle/>
          <a:p>
            <a:pPr algn="ctr">
              <a:lnSpc>
                <a:spcPct val="69000"/>
              </a:lnSpc>
              <a:spcAft>
                <a:spcPts val="200"/>
              </a:spcAft>
            </a:pPr>
            <a:r>
              <a:rPr lang="pl-PL" dirty="0"/>
              <a:t>Gdzie można znaleźć te informacje?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2262924"/>
            <a:ext cx="9205170" cy="39867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Starosta te informacje udostępnia: 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1) w Biuletynie Informacji Publicznej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2) na stronach internetowych urzędu starostwa powiatowego i urzędów gmin na obszarze tego powiatu;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3) co najmniej raz w roku w lokalnych środkach masowego przekazu;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4) w sposób zwyczajowo przyjęty na terenie powiatu.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94" y="121872"/>
            <a:ext cx="4730916" cy="32155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537" y="574064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2416" y="235768"/>
            <a:ext cx="9601200" cy="1485900"/>
          </a:xfrm>
        </p:spPr>
        <p:txBody>
          <a:bodyPr/>
          <a:lstStyle/>
          <a:p>
            <a:r>
              <a:rPr lang="pl-PL" dirty="0" smtClean="0"/>
              <a:t>Kto jeszcze może udzielić nam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1721668"/>
            <a:ext cx="7754112" cy="4736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200" dirty="0" smtClean="0"/>
              <a:t>Jeśli punkt pomocy prawnej powierzony jest organizacji pozarządowej to porady może udzielić nam: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/>
              <a:t>1.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podatkowy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zakresie prawa podatkowego, z wyłączeniem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 podatkowych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związanych z prowadzeniem działalności gospodarczej;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z wykształceniem prawniczym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uzyskaniu tytułu magistra prawa i spełniająca odpowiednie wymagania 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mediato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 zakresie nieodpłatnej mediacji.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0" y="291734"/>
            <a:ext cx="4053920" cy="4530852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647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Przydatne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https://zapisy-np.ms.gov.pl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- strona rządowa pozwalająca na znalezienie punktu w powiecie oraz zapisania się na poradę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2667000"/>
            <a:ext cx="3895344" cy="389534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5867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</a:t>
            </a:r>
            <a:r>
              <a:rPr lang="pl-PL" dirty="0"/>
              <a:t>prawnej</a:t>
            </a:r>
          </a:p>
          <a:p>
            <a:r>
              <a:rPr lang="pl-PL" dirty="0" smtClean="0"/>
              <a:t>Strona rządowa: 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www.gov.pl/web/nieodplatna-pomoc/npp</a:t>
            </a:r>
            <a:endParaRPr lang="pl-PL" dirty="0" smtClean="0"/>
          </a:p>
          <a:p>
            <a:r>
              <a:rPr lang="pl-PL" dirty="0" smtClean="0"/>
              <a:t>Grafika: 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2688335"/>
            <a:ext cx="2459829" cy="40731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71" y="574341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nieodpłatna pomoc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4100" y="1536700"/>
            <a:ext cx="5359400" cy="4826000"/>
          </a:xfrm>
        </p:spPr>
        <p:txBody>
          <a:bodyPr anchor="ctr">
            <a:normAutofit/>
          </a:bodyPr>
          <a:lstStyle/>
          <a:p>
            <a:r>
              <a:rPr lang="pl-PL" dirty="0" smtClean="0"/>
              <a:t>Nieodpłatna pomoc prawna polega na </a:t>
            </a:r>
            <a:r>
              <a:rPr lang="pl-PL" dirty="0" smtClean="0">
                <a:solidFill>
                  <a:srgbClr val="00B050"/>
                </a:solidFill>
              </a:rPr>
              <a:t>wskazaniu praw, jakie nam przysługują oraz obowiązków, których musimy przestrzegać </a:t>
            </a:r>
          </a:p>
          <a:p>
            <a:r>
              <a:rPr lang="pl-PL" dirty="0" smtClean="0"/>
              <a:t>Może również polegać na </a:t>
            </a:r>
            <a:r>
              <a:rPr lang="pl-PL" dirty="0" smtClean="0">
                <a:solidFill>
                  <a:srgbClr val="00B050"/>
                </a:solidFill>
              </a:rPr>
              <a:t>rozwiązaniu problemu prawnego danej osoby</a:t>
            </a:r>
          </a:p>
          <a:p>
            <a:r>
              <a:rPr lang="pl-PL" dirty="0" smtClean="0"/>
              <a:t>Nieodpłatną pomocą prawną jest też </a:t>
            </a:r>
            <a:r>
              <a:rPr lang="pl-PL" dirty="0" smtClean="0">
                <a:solidFill>
                  <a:srgbClr val="00B050"/>
                </a:solidFill>
              </a:rPr>
              <a:t>sporządzanie różnego rodzaju pism </a:t>
            </a:r>
          </a:p>
          <a:p>
            <a:r>
              <a:rPr lang="pl-PL" dirty="0" smtClean="0"/>
              <a:t>Wszystki</a:t>
            </a:r>
            <a:r>
              <a:rPr lang="pl-PL" dirty="0"/>
              <a:t>e</a:t>
            </a:r>
            <a:r>
              <a:rPr lang="pl-PL" dirty="0" smtClean="0"/>
              <a:t> czynności składające się na tą pomoc są </a:t>
            </a:r>
            <a:r>
              <a:rPr lang="pl-PL" b="1" dirty="0">
                <a:solidFill>
                  <a:srgbClr val="7030A0"/>
                </a:solidFill>
              </a:rPr>
              <a:t>całkowicie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7030A0"/>
                </a:solidFill>
              </a:rPr>
              <a:t>bezpłatne</a:t>
            </a:r>
            <a:r>
              <a:rPr lang="pl-PL" dirty="0" smtClean="0"/>
              <a:t>, wszelkie koszty ponoszone są z budżetu państwa.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44" y="2286000"/>
            <a:ext cx="4780390" cy="3581400"/>
          </a:xfrm>
          <a:prstGeom prst="rect">
            <a:avLst/>
          </a:prstGeom>
          <a:solidFill>
            <a:schemeClr val="bg2"/>
          </a:solidFill>
          <a:effectLst>
            <a:reflection endPos="0" dist="50800" dir="5400000" sy="-100000" algn="bl" rotWithShape="0"/>
            <a:softEdge rad="50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384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 jest cel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5854700" cy="3581400"/>
          </a:xfrm>
        </p:spPr>
        <p:txBody>
          <a:bodyPr>
            <a:normAutofit fontScale="85000" lnSpcReduction="20000"/>
          </a:bodyPr>
          <a:lstStyle/>
          <a:p>
            <a:endParaRPr lang="pl-P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Celem jest wyrównanie prawa do korzystania z systemu sprawiedliwości dla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wszystkich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obywateli </a:t>
            </a:r>
          </a:p>
          <a:p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Dzięki nieodpłatnej pomocy prawnej każda osoba znajdująca się na terytorium Rzeczpospolitej Polski może dochodzić swoich praw przed sądami niezależnie od swojej sytuacji materialnej.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732788"/>
            <a:ext cx="4787533" cy="297306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Komu przysługuje nieodpłatna pomoc prawna?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Każdej osobie fizycznej przebywającej na terytorium Polski 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W</a:t>
            </a:r>
            <a:r>
              <a:rPr lang="pl-PL" sz="2400" b="1" dirty="0" smtClean="0">
                <a:solidFill>
                  <a:schemeClr val="bg1"/>
                </a:solidFill>
              </a:rPr>
              <a:t>szystkim obywatelom znajdującym się poza granicami kraju – w formie zdalnej. 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Przysługuje również osobą fizycznym, które prowadzą </a:t>
            </a:r>
            <a:r>
              <a:rPr lang="pl-PL" sz="2400" b="1" u="sng" dirty="0" smtClean="0">
                <a:solidFill>
                  <a:schemeClr val="bg1"/>
                </a:solidFill>
              </a:rPr>
              <a:t>jednoosobową </a:t>
            </a:r>
            <a:r>
              <a:rPr lang="pl-PL" sz="2400" b="1" u="sng" dirty="0">
                <a:solidFill>
                  <a:schemeClr val="bg1"/>
                </a:solidFill>
              </a:rPr>
              <a:t>działalność </a:t>
            </a:r>
            <a:r>
              <a:rPr lang="pl-PL" sz="2400" b="1" u="sng" dirty="0" smtClean="0">
                <a:solidFill>
                  <a:schemeClr val="bg1"/>
                </a:solidFill>
              </a:rPr>
              <a:t>gospodarczą</a:t>
            </a:r>
            <a:r>
              <a:rPr lang="pl-PL" sz="2400" b="1" dirty="0" smtClean="0">
                <a:solidFill>
                  <a:schemeClr val="bg1"/>
                </a:solidFill>
              </a:rPr>
              <a:t>, niezatrudniającym </a:t>
            </a:r>
            <a:r>
              <a:rPr lang="pl-PL" sz="2400" b="1" dirty="0">
                <a:solidFill>
                  <a:schemeClr val="bg1"/>
                </a:solidFill>
              </a:rPr>
              <a:t>innych osób w ciągu ostatniego roku.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Warunkiem uzyskania takiej pomocy jest niemożność poniesienia kosztów odpłatnej pomocy prawnej 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517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można uzyskać nieodpłatną pomoc prawną ?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589032"/>
            <a:ext cx="3517900" cy="485227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0" y="56631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402336"/>
            <a:ext cx="9491472" cy="5907024"/>
          </a:xfrm>
        </p:spPr>
        <p:txBody>
          <a:bodyPr anchor="ctr">
            <a:normAutofit/>
          </a:bodyPr>
          <a:lstStyle/>
          <a:p>
            <a:r>
              <a:rPr lang="pl-PL" sz="2400" dirty="0" smtClean="0"/>
              <a:t>W celu uzyskania nieodpłatnej pomocy prawnej powinniśmy się udać się do jednego z punktów świadczących taką pomoc. </a:t>
            </a:r>
          </a:p>
          <a:p>
            <a:r>
              <a:rPr lang="pl-PL" sz="2400" dirty="0" smtClean="0"/>
              <a:t>Takich punktów jest 1500 w całej Polsce i znajdują się w każdym powiecie. </a:t>
            </a:r>
          </a:p>
          <a:p>
            <a:r>
              <a:rPr lang="pl-PL" sz="2400" dirty="0" smtClean="0"/>
              <a:t>Należy wybrać punkt, który najbardziej nam odpowiada a następnie zapisać się na poradę  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Jak możemy się zapisać?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telefonicznie</a:t>
            </a:r>
            <a:r>
              <a:rPr lang="pl-PL" sz="2400" dirty="0" smtClean="0"/>
              <a:t> – poprzez specjalny powiatowy numer do zapisów;</a:t>
            </a:r>
          </a:p>
          <a:p>
            <a:pPr marL="0" indent="0" algn="just">
              <a:buNone/>
            </a:pPr>
            <a:r>
              <a:rPr lang="pl-PL" sz="2400" dirty="0" smtClean="0"/>
              <a:t>•</a:t>
            </a:r>
            <a:r>
              <a:rPr lang="pl-PL" sz="2400" dirty="0" smtClean="0">
                <a:solidFill>
                  <a:srgbClr val="7030A0"/>
                </a:solidFill>
              </a:rPr>
              <a:t> elektronicznie </a:t>
            </a:r>
            <a:r>
              <a:rPr lang="pl-PL" sz="2400" dirty="0" smtClean="0"/>
              <a:t>– pisząc na podany przez powiat adres e-mail lub zapisując się przy pomocy formularza dostępnego na stronie https://zapisy-np.ms.gov.pl;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osobiście</a:t>
            </a:r>
            <a:r>
              <a:rPr lang="pl-PL" sz="2400" dirty="0" smtClean="0"/>
              <a:t> – stawiając się w starostwie powiatowym.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84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należy 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4040" y="1977390"/>
            <a:ext cx="7489736" cy="4324350"/>
          </a:xfrm>
        </p:spPr>
        <p:txBody>
          <a:bodyPr>
            <a:normAutofit/>
          </a:bodyPr>
          <a:lstStyle/>
          <a:p>
            <a:r>
              <a:rPr lang="pl-PL" dirty="0" smtClean="0"/>
              <a:t>Możemy zostać poproszeni o dowód osobisty przez osobę udzielającą nam porady w celu sprawdzenia tożsamości </a:t>
            </a:r>
          </a:p>
          <a:p>
            <a:r>
              <a:rPr lang="pl-PL" dirty="0" smtClean="0"/>
              <a:t>Przed poradą musimy </a:t>
            </a:r>
            <a:r>
              <a:rPr lang="pl-PL" b="1" dirty="0" smtClean="0"/>
              <a:t>złożyć oświadczenie </a:t>
            </a:r>
            <a:r>
              <a:rPr lang="pl-PL" dirty="0" smtClean="0"/>
              <a:t>potwierdzające, że nie jesteśmy w stanie pokryć kosztów odpłatnej pomocy prawnej oraz w przypadku osób prowadzących jednoosobową działalność gospodarczą, że nie zatrudnialiśmy innych osób przez ostatni rok. </a:t>
            </a:r>
          </a:p>
          <a:p>
            <a:r>
              <a:rPr lang="pl-PL" dirty="0" smtClean="0"/>
              <a:t>Nasza porada nie musi odbywać się w naszym powiecie – możemy wybrać dowolny punkt w Polsce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1800749"/>
            <a:ext cx="2660104" cy="3717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96" y="256032"/>
            <a:ext cx="1620687" cy="15447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96" y="570547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oznacza „niezatrudnianie pracowników przez ostatni rok?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4608576" cy="358140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Oznacza to </a:t>
            </a:r>
            <a:r>
              <a:rPr lang="pl-PL" sz="2800" b="1" dirty="0" smtClean="0">
                <a:solidFill>
                  <a:srgbClr val="FF0000"/>
                </a:solidFill>
              </a:rPr>
              <a:t>12 miesięcy </a:t>
            </a:r>
            <a:r>
              <a:rPr lang="pl-PL" sz="2800" dirty="0" smtClean="0"/>
              <a:t>liczonych wstecz od dnia złożenia oświadczenia o niemożności poniesienia kosztów odpłatnej pomocy prawnej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2015569"/>
            <a:ext cx="6118436" cy="354996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77120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udziela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3581400"/>
          </a:xfrm>
        </p:spPr>
        <p:txBody>
          <a:bodyPr anchor="t">
            <a:normAutofit/>
          </a:bodyPr>
          <a:lstStyle/>
          <a:p>
            <a:pPr algn="just"/>
            <a:r>
              <a:rPr lang="pl-PL" sz="2800" dirty="0" smtClean="0"/>
              <a:t>Wszystkie porady </a:t>
            </a:r>
            <a:r>
              <a:rPr lang="pl-PL" sz="2800" dirty="0"/>
              <a:t>są </a:t>
            </a:r>
            <a:r>
              <a:rPr lang="pl-PL" sz="2800" dirty="0" smtClean="0"/>
              <a:t>udzielane osobiście przez adwokatów </a:t>
            </a:r>
            <a:r>
              <a:rPr lang="pl-PL" sz="2800" dirty="0"/>
              <a:t>lub </a:t>
            </a:r>
            <a:r>
              <a:rPr lang="pl-PL" sz="2800" dirty="0" smtClean="0"/>
              <a:t>radców prawnych, </a:t>
            </a:r>
            <a:r>
              <a:rPr lang="pl-PL" sz="2800" dirty="0"/>
              <a:t>a w szczególnie uzasadnionych przypadkach z ich upoważnienia aplikant adwokacki lub aplikant </a:t>
            </a:r>
            <a:r>
              <a:rPr lang="pl-PL" sz="2800" dirty="0" smtClean="0"/>
              <a:t>radcowski.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57" y="3023330"/>
            <a:ext cx="4184647" cy="37694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4" y="577466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Świecąca krawędź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240</TotalTime>
  <Words>719</Words>
  <Application>Microsoft Office PowerPoint</Application>
  <PresentationFormat>Panoramiczny</PresentationFormat>
  <Paragraphs>64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Calibri</vt:lpstr>
      <vt:lpstr>Cambria</vt:lpstr>
      <vt:lpstr>Franklin Gothic Book</vt:lpstr>
      <vt:lpstr>Times New Roman</vt:lpstr>
      <vt:lpstr>Wingdings</vt:lpstr>
      <vt:lpstr>Crop</vt:lpstr>
      <vt:lpstr>Nieodpłatna pomoc prawna</vt:lpstr>
      <vt:lpstr>Czym jest nieodpłatna pomoc prawna?</vt:lpstr>
      <vt:lpstr>Jaki jest cel nieodpłatnej pomocy prawnej?</vt:lpstr>
      <vt:lpstr>Komu przysługuje nieodpłatna pomoc prawna?</vt:lpstr>
      <vt:lpstr>Jak można uzyskać nieodpłatną pomoc prawną ?</vt:lpstr>
      <vt:lpstr>Prezentacja programu PowerPoint</vt:lpstr>
      <vt:lpstr>O czym należy pamiętać?</vt:lpstr>
      <vt:lpstr>Co oznacza „niezatrudnianie pracowników przez ostatni rok?</vt:lpstr>
      <vt:lpstr>Kto udziela porad?</vt:lpstr>
      <vt:lpstr>Jaka jest kolejność udzielania porad?</vt:lpstr>
      <vt:lpstr>Kto zajmuje się listą placówek nieodpłatnej pomocy prawnej?</vt:lpstr>
      <vt:lpstr>Gdzie można znaleźć te informacje? </vt:lpstr>
      <vt:lpstr>Kto jeszcze może udzielić nam nieodpłatnej pomocy prawnej?</vt:lpstr>
      <vt:lpstr>Przydatne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prawna</dc:title>
  <dc:creator>Praktykant</dc:creator>
  <cp:lastModifiedBy>Praktykant</cp:lastModifiedBy>
  <cp:revision>48</cp:revision>
  <dcterms:created xsi:type="dcterms:W3CDTF">2022-05-18T08:44:18Z</dcterms:created>
  <dcterms:modified xsi:type="dcterms:W3CDTF">2022-08-23T08:42:42Z</dcterms:modified>
</cp:coreProperties>
</file>