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p.ms.gov.pl/zapisy" TargetMode="External"/><Relationship Id="rId2" Type="http://schemas.openxmlformats.org/officeDocument/2006/relationships/hyperlink" Target="https://www.gov.pl/attachment/7b8dde02-7e89-4553-a812-978b110ab8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v.pl/web/nieodplatna-pomoc/komunikat-w-sprawie-dyzurow-specjalistyczny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p.ms.gov.pl/zapis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Dyżury specjalistyczne w ramach nieodpłatnej pomocy prawnej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czarnkowsko-trzcianecki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173" y="5760109"/>
            <a:ext cx="2579170" cy="10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muszę mieszkać w miejscowości, w której znajduje się dany punkt?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45100" y="2625344"/>
            <a:ext cx="6023864" cy="348284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NIE. </a:t>
            </a:r>
          </a:p>
          <a:p>
            <a:r>
              <a:rPr lang="pl-PL" sz="2000" dirty="0" smtClean="0"/>
              <a:t>Jeśli chcemy skorzystać z dyżuru specjalistycznego </a:t>
            </a:r>
            <a:br>
              <a:rPr lang="pl-PL" sz="2000" dirty="0" smtClean="0"/>
            </a:br>
            <a:r>
              <a:rPr lang="pl-PL" sz="2000" dirty="0" smtClean="0"/>
              <a:t>[lub każdego innego w ramach nieodpłatnej pomocy prawnej lub doradztwa obywatelskiego] to </a:t>
            </a:r>
            <a:r>
              <a:rPr lang="pl-PL" sz="2000" b="1" dirty="0" smtClean="0"/>
              <a:t>nie musimy zamieszkiwać gminy, w której znajduje się punkt. 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Jest to kwestia wyboru. </a:t>
            </a:r>
          </a:p>
          <a:p>
            <a:r>
              <a:rPr lang="pl-PL" sz="2000" dirty="0" smtClean="0"/>
              <a:t>Dyżury specjalistyczne są też prowadzone w formie zdalnej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625344"/>
            <a:ext cx="4158234" cy="277215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139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linki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 smtClean="0"/>
              <a:t>Punkty wraz z ich specjalizacją, adresem oraz danym kontaktowymi </a:t>
            </a:r>
          </a:p>
          <a:p>
            <a:r>
              <a:rPr lang="pl-PL" sz="2400" dirty="0"/>
              <a:t> </a:t>
            </a:r>
            <a:r>
              <a:rPr lang="pl-PL" sz="2400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pl-PL" sz="2400" dirty="0" smtClean="0">
                <a:solidFill>
                  <a:srgbClr val="00B0F0"/>
                </a:solidFill>
                <a:hlinkClick r:id="rId2"/>
              </a:rPr>
              <a:t>www.gov.pl/attachment/7b8dde02-7e89-4553-a812-978b110ab844</a:t>
            </a:r>
            <a:endParaRPr lang="pl-PL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l-PL" sz="2400" dirty="0" smtClean="0"/>
              <a:t>Strona rządowa do zapisów </a:t>
            </a:r>
          </a:p>
          <a:p>
            <a:r>
              <a:rPr lang="pl-PL" sz="2400" dirty="0">
                <a:solidFill>
                  <a:srgbClr val="00B0F0"/>
                </a:solidFill>
                <a:hlinkClick r:id="rId3"/>
              </a:rPr>
              <a:t>https://</a:t>
            </a:r>
            <a:r>
              <a:rPr lang="pl-PL" sz="2400" dirty="0" smtClean="0">
                <a:solidFill>
                  <a:srgbClr val="00B0F0"/>
                </a:solidFill>
                <a:hlinkClick r:id="rId3"/>
              </a:rPr>
              <a:t>np.ms.gov.pl/zapisy</a:t>
            </a:r>
            <a:r>
              <a:rPr lang="pl-PL" sz="2400" dirty="0" smtClean="0">
                <a:solidFill>
                  <a:srgbClr val="00B0F0"/>
                </a:solidFill>
              </a:rPr>
              <a:t> </a:t>
            </a:r>
            <a:endParaRPr lang="pl-PL" sz="2400" dirty="0">
              <a:solidFill>
                <a:srgbClr val="00B0F0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64" y="698317"/>
            <a:ext cx="2074164" cy="19397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864" y="578401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Strona rządowa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https://</a:t>
            </a:r>
            <a:r>
              <a:rPr lang="pl-PL" sz="2400" dirty="0" smtClean="0">
                <a:hlinkClick r:id="rId2"/>
              </a:rPr>
              <a:t>www.gov.pl/web/nieodplatna-pomoc/komunikat-w-sprawie-dyzurow-specjalistycznych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Ustawa z </a:t>
            </a:r>
            <a:r>
              <a:rPr lang="pl-PL" sz="2400" dirty="0"/>
              <a:t>dnia 5 sierpnia 2015 </a:t>
            </a:r>
            <a:r>
              <a:rPr lang="pl-PL" sz="2400" dirty="0" smtClean="0"/>
              <a:t>r. o </a:t>
            </a:r>
            <a:r>
              <a:rPr lang="pl-PL" sz="2400" dirty="0"/>
              <a:t>nieodpłatnej pomocy prawnej, nieodpłatnym poradnictwie obywatelskim </a:t>
            </a:r>
            <a:r>
              <a:rPr lang="pl-PL" sz="2400" dirty="0" smtClean="0"/>
              <a:t>oraz edukacji </a:t>
            </a:r>
            <a:r>
              <a:rPr lang="pl-PL" sz="2400" dirty="0"/>
              <a:t>prawnej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864" y="571559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42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dyżur specjalistyczny?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295144"/>
            <a:ext cx="7729728" cy="3101983"/>
          </a:xfrm>
        </p:spPr>
        <p:txBody>
          <a:bodyPr/>
          <a:lstStyle/>
          <a:p>
            <a:r>
              <a:rPr lang="pl-PL" sz="2400" dirty="0" smtClean="0"/>
              <a:t>Dyżury specjalistyczne to dyżury w ramach nieodpłatnej pomocy prawnej, w ciągu których osoba potrzebująca może się zgłosić po pomoc. </a:t>
            </a:r>
          </a:p>
          <a:p>
            <a:r>
              <a:rPr lang="pl-PL" sz="2400" dirty="0" smtClean="0"/>
              <a:t>Nazywają się specjalistycznymi, ponieważ dotyczą konkretnej dziedziny prawa lub określonej kategorii problemów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4294632"/>
            <a:ext cx="5852160" cy="25633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393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20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powstają dyżury specjalistyczne?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422144"/>
            <a:ext cx="7729728" cy="310198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Nie ma określonego sposobu w ustawie</a:t>
            </a:r>
          </a:p>
          <a:p>
            <a:r>
              <a:rPr lang="pl-PL" sz="2000" dirty="0" smtClean="0"/>
              <a:t>Jest to kwestia umowna między wykonawcą a powiatem </a:t>
            </a:r>
          </a:p>
          <a:p>
            <a:r>
              <a:rPr lang="pl-PL" sz="2000" dirty="0" smtClean="0"/>
              <a:t>Ważnie jest, że powiat nie może narzucić określonej specjalizacji bez zgody wykonawcy.</a:t>
            </a:r>
          </a:p>
          <a:p>
            <a:r>
              <a:rPr lang="pl-PL" sz="2000" dirty="0" smtClean="0"/>
              <a:t>Narzucenie tej specjalizacji bez uprzedniego zorientowania się co do umiejętności i doświadczenia osób udzielających porad będzie mijało się z celem.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3795976"/>
            <a:ext cx="1882397" cy="27318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9285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określa się specjalizację dyżuru?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90472" y="2358644"/>
            <a:ext cx="7374128" cy="310198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Specjalizację </a:t>
            </a:r>
            <a:r>
              <a:rPr lang="pl-PL" sz="2000" dirty="0"/>
              <a:t>dyżuru określa się </a:t>
            </a:r>
            <a:r>
              <a:rPr lang="pl-PL" sz="2000" dirty="0" smtClean="0"/>
              <a:t>w </a:t>
            </a:r>
            <a:r>
              <a:rPr lang="pl-PL" sz="2000" dirty="0"/>
              <a:t>szczególności poprzez </a:t>
            </a:r>
            <a:endParaRPr lang="pl-PL" sz="2000" dirty="0" smtClean="0"/>
          </a:p>
          <a:p>
            <a:r>
              <a:rPr lang="pl-PL" sz="2000" dirty="0" smtClean="0"/>
              <a:t>wskazanie </a:t>
            </a:r>
            <a:r>
              <a:rPr lang="pl-PL" sz="2000" dirty="0"/>
              <a:t>dziedziny prawa lub problematyki nieodpłatnej pomocy </a:t>
            </a:r>
            <a:r>
              <a:rPr lang="pl-PL" sz="2000" dirty="0" smtClean="0"/>
              <a:t>prawnej </a:t>
            </a:r>
            <a:r>
              <a:rPr lang="pl-PL" sz="2000" dirty="0"/>
              <a:t>lub nieodpłatnego poradnictwa obywatelskiego udzielanych podczas dyżuru,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albo </a:t>
            </a:r>
            <a:endParaRPr lang="pl-PL" sz="2000" dirty="0"/>
          </a:p>
          <a:p>
            <a:r>
              <a:rPr lang="pl-PL" sz="2000" dirty="0"/>
              <a:t>poprzez wskazanie grupy osób uprawnionych, do której w szczególności adresuje się </a:t>
            </a:r>
            <a:r>
              <a:rPr lang="pl-PL" sz="2000" dirty="0" smtClean="0"/>
              <a:t>nieodpłatną </a:t>
            </a:r>
            <a:r>
              <a:rPr lang="pl-PL" sz="2000" dirty="0"/>
              <a:t>pomoc udzielaną podczas dyżuru.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95900"/>
            <a:ext cx="3124200" cy="15621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72" y="4903587"/>
            <a:ext cx="1562964" cy="16769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222500"/>
            <a:ext cx="3132128" cy="3073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864" y="574205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Kiedy można utworzyć specjalizacje?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Nie ma określonego czasu kiedy musi to nastąpić. </a:t>
            </a:r>
          </a:p>
          <a:p>
            <a:r>
              <a:rPr lang="pl-PL" sz="2000" dirty="0" smtClean="0"/>
              <a:t>Propozycja </a:t>
            </a:r>
            <a:r>
              <a:rPr lang="pl-PL" sz="2000" dirty="0"/>
              <a:t>utworzenia specjalizacji punktu może pojawić się już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na etapie konkursu, składania oferty, </a:t>
            </a:r>
            <a:endParaRPr lang="pl-PL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po </a:t>
            </a:r>
            <a:r>
              <a:rPr lang="pl-PL" sz="2000" dirty="0"/>
              <a:t>rozstrzygnięciu konkursu, po wskazaniu prawników (wykonawców pomocy) przez </a:t>
            </a:r>
            <a:r>
              <a:rPr lang="pl-PL" sz="2000" dirty="0" smtClean="0"/>
              <a:t>samorząd </a:t>
            </a:r>
            <a:r>
              <a:rPr lang="pl-PL" sz="2000" dirty="0"/>
              <a:t>zawodowy, po zawarciu umowy z wykonawcą, </a:t>
            </a:r>
            <a:endParaRPr lang="pl-PL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w trakcie </a:t>
            </a:r>
            <a:r>
              <a:rPr lang="pl-PL" sz="2000" dirty="0"/>
              <a:t>jej obowiązywania </a:t>
            </a:r>
            <a:r>
              <a:rPr lang="pl-PL" sz="2000" dirty="0" smtClean="0"/>
              <a:t>i wykonywania umowy z wykonawcą.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64" y="574002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dziedziny mogą być objęte dyżurem specjalistycznym?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8036" y="2511044"/>
            <a:ext cx="7729728" cy="3101983"/>
          </a:xfrm>
        </p:spPr>
        <p:txBody>
          <a:bodyPr>
            <a:normAutofit fontScale="92500" lnSpcReduction="20000"/>
          </a:bodyPr>
          <a:lstStyle/>
          <a:p>
            <a:r>
              <a:rPr lang="pl-PL" sz="2200" dirty="0"/>
              <a:t>Pomoc ofiarom przemocy, przede wszystkim wobec kobiet i dzieci</a:t>
            </a:r>
          </a:p>
          <a:p>
            <a:r>
              <a:rPr lang="pl-PL" sz="2200" dirty="0"/>
              <a:t>Kredyty </a:t>
            </a:r>
            <a:r>
              <a:rPr lang="pl-PL" sz="2200" dirty="0" smtClean="0"/>
              <a:t>frankowe</a:t>
            </a:r>
          </a:p>
          <a:p>
            <a:r>
              <a:rPr lang="pl-PL" sz="2200" dirty="0"/>
              <a:t>Prawo </a:t>
            </a:r>
            <a:r>
              <a:rPr lang="pl-PL" sz="2200" dirty="0" smtClean="0"/>
              <a:t>rodzinne</a:t>
            </a:r>
          </a:p>
          <a:p>
            <a:r>
              <a:rPr lang="pl-PL" sz="2200" dirty="0" smtClean="0"/>
              <a:t>Prawo spadkowe</a:t>
            </a:r>
          </a:p>
          <a:p>
            <a:r>
              <a:rPr lang="pl-PL" sz="2200" dirty="0" smtClean="0"/>
              <a:t>Pomoc osobą zadłużonym</a:t>
            </a:r>
            <a:endParaRPr lang="pl-PL" sz="2200" dirty="0"/>
          </a:p>
          <a:p>
            <a:r>
              <a:rPr lang="pl-PL" sz="2200" dirty="0"/>
              <a:t>Pomoc rodzinom wychowującym dzieci z </a:t>
            </a:r>
            <a:r>
              <a:rPr lang="pl-PL" sz="2200" dirty="0" smtClean="0"/>
              <a:t>niepełnosprawnością</a:t>
            </a:r>
          </a:p>
          <a:p>
            <a:r>
              <a:rPr lang="pl-PL" sz="2200" dirty="0" smtClean="0"/>
              <a:t>Prawo pracy</a:t>
            </a:r>
          </a:p>
          <a:p>
            <a:r>
              <a:rPr lang="pl-PL" sz="2200" dirty="0" smtClean="0"/>
              <a:t>Prawo energetyczne </a:t>
            </a:r>
            <a:endParaRPr lang="pl-PL" sz="2200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64" y="2385223"/>
            <a:ext cx="3708787" cy="322780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3884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1136" y="888492"/>
            <a:ext cx="7729728" cy="1188720"/>
          </a:xfrm>
        </p:spPr>
        <p:txBody>
          <a:bodyPr anchor="t">
            <a:normAutofit fontScale="90000"/>
          </a:bodyPr>
          <a:lstStyle/>
          <a:p>
            <a:r>
              <a:rPr lang="pl-PL" sz="3100" dirty="0"/>
              <a:t>Jak funkcjonuje dyżur specjalistyczny?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928" y="2267712"/>
            <a:ext cx="7735824" cy="376732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Dyżury </a:t>
            </a:r>
            <a:r>
              <a:rPr lang="pl-PL" sz="2000" dirty="0"/>
              <a:t>specjalistyczne nie są przewidziane jako dodatkowe punkty pomocy, lecz jako </a:t>
            </a:r>
            <a:r>
              <a:rPr lang="pl-PL" sz="2000" dirty="0" smtClean="0"/>
              <a:t> wybrane </a:t>
            </a:r>
            <a:r>
              <a:rPr lang="pl-PL" sz="2000" dirty="0"/>
              <a:t>dyżury w ramach już funkcjonujących punktów nieodpłatnej pomocy prawnej </a:t>
            </a:r>
            <a:r>
              <a:rPr lang="pl-PL" sz="2000" dirty="0" smtClean="0"/>
              <a:t>i </a:t>
            </a:r>
            <a:r>
              <a:rPr lang="pl-PL" sz="2000" dirty="0"/>
              <a:t>nieodpłatnego poradnictwa obywatelskiego. </a:t>
            </a:r>
          </a:p>
          <a:p>
            <a:r>
              <a:rPr lang="pl-PL" sz="2000" dirty="0" smtClean="0"/>
              <a:t>Utworzenie </a:t>
            </a:r>
            <a:r>
              <a:rPr lang="pl-PL" sz="2000" dirty="0"/>
              <a:t>dyżuru specjalistycznego </a:t>
            </a:r>
            <a:r>
              <a:rPr lang="pl-PL" sz="2000" b="1" dirty="0"/>
              <a:t>nie</a:t>
            </a:r>
            <a:r>
              <a:rPr lang="pl-PL" sz="2000" dirty="0"/>
              <a:t> zakłada </a:t>
            </a:r>
            <a:r>
              <a:rPr lang="pl-PL" sz="2000" dirty="0" smtClean="0"/>
              <a:t>ograniczenia </a:t>
            </a:r>
            <a:r>
              <a:rPr lang="pl-PL" sz="2000" dirty="0"/>
              <a:t>pomocy w ramach tego dyżuru do oferty specjalistycznej. </a:t>
            </a:r>
            <a:endParaRPr lang="pl-PL" sz="2000" dirty="0" smtClean="0"/>
          </a:p>
          <a:p>
            <a:r>
              <a:rPr lang="pl-PL" sz="2000" dirty="0" smtClean="0"/>
              <a:t>Osoby </a:t>
            </a:r>
            <a:r>
              <a:rPr lang="pl-PL" sz="2000" dirty="0"/>
              <a:t>uprawnione do </a:t>
            </a:r>
            <a:r>
              <a:rPr lang="pl-PL" sz="2000" dirty="0" smtClean="0"/>
              <a:t>uzyskania </a:t>
            </a:r>
            <a:r>
              <a:rPr lang="pl-PL" sz="2000" dirty="0"/>
              <a:t>pomocy mogą się zapisać na dyżur na dotychczasowych zasadach, z każdym swoim </a:t>
            </a:r>
            <a:r>
              <a:rPr lang="pl-PL" sz="2000" dirty="0" smtClean="0"/>
              <a:t>problemem</a:t>
            </a:r>
            <a:r>
              <a:rPr lang="pl-PL" sz="2000" dirty="0"/>
              <a:t>, a nie tylko w ramach wyodrębnionej </a:t>
            </a:r>
            <a:r>
              <a:rPr lang="pl-PL" sz="2000" dirty="0" smtClean="0"/>
              <a:t>dziedziny.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55" y="2566899"/>
            <a:ext cx="3249685" cy="28739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864" y="56963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dyżur musi mieć określoną specjalizacje?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sz="2400" dirty="0"/>
              <a:t>Wszystkie lub wybrane dyżury w punkcie mogą posiadać </a:t>
            </a:r>
            <a:r>
              <a:rPr lang="pl-PL" sz="2400" dirty="0" smtClean="0"/>
              <a:t>określoną specjalizację, ale NIE MUSZĄ. </a:t>
            </a:r>
          </a:p>
          <a:p>
            <a:r>
              <a:rPr lang="pl-PL" sz="2400" dirty="0" smtClean="0"/>
              <a:t>Jest to ustalane dobrowolnie.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64" y="571559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zapisać się na dyżur specjalistyczny?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0300" y="2501167"/>
            <a:ext cx="7721600" cy="365833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Można to zrobić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Przez stronę internetową</a:t>
            </a:r>
            <a:r>
              <a:rPr lang="pl-PL" sz="2400" dirty="0"/>
              <a:t>:  </a:t>
            </a:r>
            <a:r>
              <a:rPr lang="pl-PL" sz="2400" dirty="0">
                <a:hlinkClick r:id="rId2"/>
              </a:rPr>
              <a:t>https://</a:t>
            </a:r>
            <a:r>
              <a:rPr lang="pl-PL" sz="2400" dirty="0" smtClean="0">
                <a:hlinkClick r:id="rId2"/>
              </a:rPr>
              <a:t>np.ms.gov.pl/zapisy</a:t>
            </a:r>
            <a:r>
              <a:rPr lang="pl-PL" sz="24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Przez telefon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Wysyłając wiadomość e-mail</a:t>
            </a:r>
          </a:p>
          <a:p>
            <a:pPr marL="0" indent="0">
              <a:buNone/>
            </a:pPr>
            <a:r>
              <a:rPr lang="pl-PL" sz="2400" dirty="0" smtClean="0"/>
              <a:t>Wybierając formę telefoniczną lub mailową należy skontaktować się z wybranym punktem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9" y="493731"/>
            <a:ext cx="1229201" cy="16596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00" y="3679025"/>
            <a:ext cx="4185127" cy="282823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7696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103</TotalTime>
  <Words>438</Words>
  <Application>Microsoft Office PowerPoint</Application>
  <PresentationFormat>Panoramiczny</PresentationFormat>
  <Paragraphs>56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Wingdings</vt:lpstr>
      <vt:lpstr>Parcel</vt:lpstr>
      <vt:lpstr>Dyżury specjalistyczne w ramach nieodpłatnej pomocy prawnej</vt:lpstr>
      <vt:lpstr>Czym jest dyżur specjalistyczny?</vt:lpstr>
      <vt:lpstr>Jak powstają dyżury specjalistyczne?</vt:lpstr>
      <vt:lpstr>Jak określa się specjalizację dyżuru?</vt:lpstr>
      <vt:lpstr>Kiedy można utworzyć specjalizacje?</vt:lpstr>
      <vt:lpstr>Jakie dziedziny mogą być objęte dyżurem specjalistycznym?</vt:lpstr>
      <vt:lpstr>Jak funkcjonuje dyżur specjalistyczny? </vt:lpstr>
      <vt:lpstr>Czy dyżur musi mieć określoną specjalizacje?</vt:lpstr>
      <vt:lpstr>Jak zapisać się na dyżur specjalistyczny?</vt:lpstr>
      <vt:lpstr>Czy muszę mieszkać w miejscowości, w której znajduje się dany punkt?</vt:lpstr>
      <vt:lpstr>Ważne linki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Dyżury specjalistyczne w ramach nieodpłatnej pomocy prawnej</dc:title>
  <dc:creator>Praktykant</dc:creator>
  <cp:lastModifiedBy>Praktykant</cp:lastModifiedBy>
  <cp:revision>33</cp:revision>
  <dcterms:created xsi:type="dcterms:W3CDTF">2022-06-14T12:36:15Z</dcterms:created>
  <dcterms:modified xsi:type="dcterms:W3CDTF">2022-08-23T08:42:01Z</dcterms:modified>
</cp:coreProperties>
</file>